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62" r:id="rId2"/>
    <p:sldId id="257" r:id="rId3"/>
    <p:sldId id="258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6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6/18/2020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6/18/2020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6/18/2020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6/18/2020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6/18/2020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6/18/2020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6/18/2020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6/18/2020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6/18/2020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6/18/2020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6/18/2020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6/18/2020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6/18/2020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6/18/2020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6/18/2020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10001" y="0"/>
            <a:ext cx="10572000" cy="4902200"/>
          </a:xfrm>
        </p:spPr>
        <p:txBody>
          <a:bodyPr/>
          <a:lstStyle/>
          <a:p>
            <a:pPr algn="ctr"/>
            <a:r>
              <a:rPr lang="uk-UA" sz="1800" dirty="0" smtClean="0"/>
              <a:t>Херсонський державний університет</a:t>
            </a:r>
            <a:br>
              <a:rPr lang="uk-UA" sz="1800" dirty="0" smtClean="0"/>
            </a:br>
            <a:r>
              <a:rPr lang="uk-UA" sz="1800" dirty="0" smtClean="0"/>
              <a:t>Факультет української й іноземної філології та журналістики</a:t>
            </a:r>
            <a:br>
              <a:rPr lang="uk-UA" sz="1800" dirty="0" smtClean="0"/>
            </a:br>
            <a:r>
              <a:rPr lang="uk-UA" sz="1800" dirty="0" smtClean="0"/>
              <a:t>Кафедра англійської філології та прикладної лінгвістики</a:t>
            </a:r>
            <a:br>
              <a:rPr lang="uk-UA" sz="1800" dirty="0" smtClean="0"/>
            </a:br>
            <a:r>
              <a:rPr lang="uk-UA" sz="1800" dirty="0" smtClean="0"/>
              <a:t/>
            </a:r>
            <a:br>
              <a:rPr lang="uk-UA" sz="1800" dirty="0" smtClean="0"/>
            </a:br>
            <a:r>
              <a:rPr lang="uk-UA" sz="1800" dirty="0" smtClean="0"/>
              <a:t/>
            </a:r>
            <a:br>
              <a:rPr lang="uk-UA" sz="1800" dirty="0" smtClean="0"/>
            </a:br>
            <a:r>
              <a:rPr lang="uk-UA" sz="1800" dirty="0" smtClean="0"/>
              <a:t/>
            </a:r>
            <a:br>
              <a:rPr lang="uk-UA" sz="1800" dirty="0" smtClean="0"/>
            </a:br>
            <a:r>
              <a:rPr lang="uk-UA" sz="1800" dirty="0" smtClean="0"/>
              <a:t/>
            </a:r>
            <a:br>
              <a:rPr lang="uk-UA" sz="1800" dirty="0" smtClean="0"/>
            </a:br>
            <a:r>
              <a:rPr lang="uk-UA" sz="2800" dirty="0" smtClean="0"/>
              <a:t>«Основи корпусної лінгвістики»</a:t>
            </a:r>
            <a:br>
              <a:rPr lang="uk-UA" sz="2800" dirty="0" smtClean="0"/>
            </a:br>
            <a:r>
              <a:rPr lang="uk-UA" sz="1800" dirty="0" smtClean="0"/>
              <a:t>Вибіркова навчальна дисципліна</a:t>
            </a:r>
            <a:br>
              <a:rPr lang="uk-UA" sz="1800" dirty="0" smtClean="0"/>
            </a:br>
            <a:r>
              <a:rPr lang="uk-UA" sz="1800" dirty="0" smtClean="0"/>
              <a:t/>
            </a:r>
            <a:br>
              <a:rPr lang="uk-UA" sz="1800" dirty="0" smtClean="0"/>
            </a:br>
            <a:r>
              <a:rPr lang="uk-UA" sz="1800" dirty="0" smtClean="0"/>
              <a:t/>
            </a:r>
            <a:br>
              <a:rPr lang="uk-UA" sz="1800" dirty="0" smtClean="0"/>
            </a:br>
            <a:r>
              <a:rPr lang="uk-UA" sz="1800" dirty="0" smtClean="0"/>
              <a:t/>
            </a:r>
            <a:br>
              <a:rPr lang="uk-UA" sz="1800" dirty="0" smtClean="0"/>
            </a:br>
            <a:r>
              <a:rPr lang="ru-RU" sz="1800" dirty="0" err="1" smtClean="0"/>
              <a:t>Освітньо-професій</a:t>
            </a:r>
            <a:r>
              <a:rPr lang="uk-UA" sz="1800" dirty="0" smtClean="0"/>
              <a:t>на</a:t>
            </a:r>
            <a:r>
              <a:rPr lang="ru-RU" sz="1800" dirty="0" smtClean="0"/>
              <a:t> </a:t>
            </a:r>
            <a:r>
              <a:rPr lang="ru-RU" sz="1800" dirty="0" err="1" smtClean="0"/>
              <a:t>програм</a:t>
            </a:r>
            <a:r>
              <a:rPr lang="uk-UA" sz="1800" dirty="0"/>
              <a:t>а</a:t>
            </a:r>
            <a:r>
              <a:rPr lang="ru-RU" sz="1800" dirty="0"/>
              <a:t/>
            </a:r>
            <a:br>
              <a:rPr lang="ru-RU" sz="1800" dirty="0"/>
            </a:br>
            <a:r>
              <a:rPr lang="uk-UA" sz="1800" dirty="0"/>
              <a:t>«Філологія (Прикладна</a:t>
            </a:r>
            <a:r>
              <a:rPr lang="ru-RU" sz="1800" dirty="0"/>
              <a:t> </a:t>
            </a:r>
            <a:r>
              <a:rPr lang="uk-UA" sz="1800" dirty="0"/>
              <a:t>лінгвістика)»</a:t>
            </a:r>
            <a:r>
              <a:rPr lang="ru-RU" sz="1800" dirty="0"/>
              <a:t/>
            </a:r>
            <a:br>
              <a:rPr lang="ru-RU" sz="1800" dirty="0"/>
            </a:br>
            <a:r>
              <a:rPr lang="ru-RU" sz="1800" dirty="0" smtClean="0"/>
              <a:t>П</a:t>
            </a:r>
            <a:r>
              <a:rPr lang="uk-UA" sz="1800" dirty="0" err="1" smtClean="0"/>
              <a:t>ерший</a:t>
            </a:r>
            <a:r>
              <a:rPr lang="uk-UA" sz="1800" dirty="0" smtClean="0"/>
              <a:t> </a:t>
            </a:r>
            <a:r>
              <a:rPr lang="uk-UA" sz="1800" dirty="0"/>
              <a:t>(</a:t>
            </a:r>
            <a:r>
              <a:rPr lang="uk-UA" sz="1800" dirty="0" smtClean="0"/>
              <a:t>бакалаврський) рівень </a:t>
            </a:r>
            <a:r>
              <a:rPr lang="uk-UA" sz="1800" dirty="0"/>
              <a:t>вищої освіти</a:t>
            </a:r>
            <a:r>
              <a:rPr lang="ru-RU" sz="1800" dirty="0"/>
              <a:t/>
            </a:r>
            <a:br>
              <a:rPr lang="ru-RU" sz="1800" dirty="0"/>
            </a:br>
            <a:r>
              <a:rPr lang="uk-UA" sz="1800" dirty="0" smtClean="0"/>
              <a:t>спеціальність </a:t>
            </a:r>
            <a:r>
              <a:rPr lang="uk-UA" sz="1800" dirty="0"/>
              <a:t>035 </a:t>
            </a:r>
            <a:r>
              <a:rPr lang="uk-UA" sz="1800" dirty="0" smtClean="0"/>
              <a:t>Філологія</a:t>
            </a:r>
            <a:endParaRPr lang="en-US" sz="1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10001" y="5067300"/>
            <a:ext cx="10572000" cy="1790700"/>
          </a:xfrm>
        </p:spPr>
        <p:txBody>
          <a:bodyPr>
            <a:normAutofit/>
          </a:bodyPr>
          <a:lstStyle/>
          <a:p>
            <a:pPr algn="ctr"/>
            <a:endParaRPr lang="uk-UA" dirty="0" smtClean="0"/>
          </a:p>
          <a:p>
            <a:pPr algn="ctr"/>
            <a:r>
              <a:rPr lang="uk-UA" dirty="0" smtClean="0"/>
              <a:t>група 321</a:t>
            </a:r>
          </a:p>
          <a:p>
            <a:pPr algn="ctr"/>
            <a:endParaRPr lang="uk-UA" dirty="0" smtClean="0"/>
          </a:p>
          <a:p>
            <a:pPr algn="ctr"/>
            <a:r>
              <a:rPr lang="uk-UA" dirty="0" smtClean="0"/>
              <a:t>2020 – 2021 навчальний рік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16231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0000" y="203200"/>
            <a:ext cx="10571998" cy="1214438"/>
          </a:xfrm>
        </p:spPr>
        <p:txBody>
          <a:bodyPr/>
          <a:lstStyle/>
          <a:p>
            <a:pPr algn="ctr"/>
            <a:r>
              <a:rPr lang="uk-UA" sz="2000" dirty="0"/>
              <a:t>Теоретичний курс «Основи корпусної лінгвістики»</a:t>
            </a:r>
            <a:r>
              <a:rPr lang="ru-RU" sz="2000" dirty="0"/>
              <a:t/>
            </a:r>
            <a:br>
              <a:rPr lang="ru-RU" sz="2000" dirty="0"/>
            </a:br>
            <a:r>
              <a:rPr lang="uk-UA" sz="2000" dirty="0"/>
              <a:t>є важливою складовою частиною </a:t>
            </a:r>
            <a:r>
              <a:rPr lang="uk-UA" sz="2000" dirty="0" err="1"/>
              <a:t>загальнофілологічної</a:t>
            </a:r>
            <a:r>
              <a:rPr lang="uk-UA" sz="2000" dirty="0"/>
              <a:t> підготовки майбутніх філологів та перекладачів</a:t>
            </a:r>
            <a:endParaRPr lang="en-US" sz="2000" dirty="0"/>
          </a:p>
        </p:txBody>
      </p:sp>
      <p:pic>
        <p:nvPicPr>
          <p:cNvPr id="5" name="Объект 4" descr="Похожее изображение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7603" y="2222500"/>
            <a:ext cx="6636793" cy="363696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198573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sz="2400" dirty="0" smtClean="0"/>
              <a:t>Корпусна лінгвістика</a:t>
            </a:r>
            <a:endParaRPr lang="en-US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18712" y="1879601"/>
            <a:ext cx="11195488" cy="4800600"/>
          </a:xfrm>
        </p:spPr>
        <p:txBody>
          <a:bodyPr/>
          <a:lstStyle/>
          <a:p>
            <a:pPr marL="0" indent="0">
              <a:buNone/>
            </a:pPr>
            <a:endParaRPr lang="uk-UA" dirty="0" smtClean="0"/>
          </a:p>
          <a:p>
            <a:pPr marL="0" indent="0">
              <a:buNone/>
            </a:pPr>
            <a:endParaRPr lang="uk-UA" dirty="0"/>
          </a:p>
          <a:p>
            <a:pPr marL="0" indent="0">
              <a:buNone/>
            </a:pPr>
            <a:endParaRPr lang="uk-UA" dirty="0" smtClean="0"/>
          </a:p>
          <a:p>
            <a:pPr marL="0" indent="0">
              <a:buNone/>
            </a:pPr>
            <a:endParaRPr lang="uk-UA" dirty="0" smtClean="0"/>
          </a:p>
          <a:p>
            <a:pPr marL="0" indent="0">
              <a:buNone/>
            </a:pPr>
            <a:endParaRPr lang="uk-UA" dirty="0" smtClean="0"/>
          </a:p>
          <a:p>
            <a:pPr marL="0" indent="0">
              <a:buNone/>
            </a:pPr>
            <a:endParaRPr lang="uk-UA" dirty="0"/>
          </a:p>
          <a:p>
            <a:pPr marL="0" indent="0">
              <a:buNone/>
            </a:pPr>
            <a:r>
              <a:rPr lang="uk-UA" dirty="0" smtClean="0"/>
              <a:t>Комп’ютерні </a:t>
            </a:r>
            <a:r>
              <a:rPr lang="uk-UA" dirty="0"/>
              <a:t>технології, прийшовши в лінгвістику, запропонували свої технічні можливості для опрацювання, збереження і відбору </a:t>
            </a:r>
            <a:r>
              <a:rPr lang="uk-UA" dirty="0" err="1"/>
              <a:t>мовного</a:t>
            </a:r>
            <a:r>
              <a:rPr lang="uk-UA" dirty="0"/>
              <a:t> матеріалу. </a:t>
            </a:r>
            <a:endParaRPr lang="ru-RU" dirty="0"/>
          </a:p>
          <a:p>
            <a:pPr marL="0" indent="0">
              <a:buNone/>
            </a:pPr>
            <a:r>
              <a:rPr lang="uk-UA" dirty="0"/>
              <a:t>Це дало поштовх до зародження та розвитку нової галузі мовознавчих </a:t>
            </a:r>
            <a:r>
              <a:rPr lang="uk-UA" dirty="0" smtClean="0"/>
              <a:t>досліджень:</a:t>
            </a:r>
          </a:p>
          <a:p>
            <a:pPr marL="0" indent="0">
              <a:buNone/>
            </a:pPr>
            <a:r>
              <a:rPr lang="uk-UA" cap="all" dirty="0"/>
              <a:t> </a:t>
            </a:r>
            <a:r>
              <a:rPr lang="uk-UA" cap="all" dirty="0" smtClean="0"/>
              <a:t>                                                         корпусної лінгвістики</a:t>
            </a:r>
            <a:endParaRPr lang="uk-UA" dirty="0"/>
          </a:p>
        </p:txBody>
      </p:sp>
      <p:pic>
        <p:nvPicPr>
          <p:cNvPr id="5" name="Рисунок 4" descr="Похожее изображение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6061" y="1980987"/>
            <a:ext cx="4079876" cy="261641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351821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uk-UA" sz="2400" dirty="0"/>
              <a:t>Корпус – це електронне зібрання текстів, розмічене так, щоб у ньому можна було швидко знайти слова і конструкції із заданими </a:t>
            </a:r>
            <a:r>
              <a:rPr lang="uk-UA" sz="2400" dirty="0" smtClean="0"/>
              <a:t>властивостями</a:t>
            </a:r>
            <a:endParaRPr lang="en-US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uk-UA" dirty="0" smtClean="0"/>
              <a:t>Корпус </a:t>
            </a:r>
            <a:r>
              <a:rPr lang="uk-UA" dirty="0"/>
              <a:t>цікавий:</a:t>
            </a:r>
            <a:endParaRPr lang="ru-RU" dirty="0"/>
          </a:p>
          <a:p>
            <a:r>
              <a:rPr lang="uk-UA" dirty="0" smtClean="0"/>
              <a:t>лінгвістам </a:t>
            </a:r>
            <a:r>
              <a:rPr lang="uk-UA" dirty="0"/>
              <a:t>– він скорочує час на технічну роботу (простим натисканням кнопки можна одержати дані, на збирання яких потрібні були б роки) </a:t>
            </a:r>
            <a:endParaRPr lang="ru-RU" dirty="0"/>
          </a:p>
          <a:p>
            <a:r>
              <a:rPr lang="uk-UA" dirty="0" smtClean="0"/>
              <a:t>програмістам </a:t>
            </a:r>
            <a:r>
              <a:rPr lang="uk-UA" dirty="0"/>
              <a:t>в галузі автоматичної обробки текстів (у тому числі і різного роду пошукових систем)</a:t>
            </a:r>
            <a:endParaRPr lang="ru-RU" dirty="0"/>
          </a:p>
          <a:p>
            <a:r>
              <a:rPr lang="uk-UA" dirty="0" smtClean="0"/>
              <a:t>викладачам </a:t>
            </a:r>
            <a:r>
              <a:rPr lang="uk-UA" dirty="0"/>
              <a:t>як рідної, так і іноземної мов</a:t>
            </a:r>
            <a:endParaRPr lang="ru-RU" dirty="0"/>
          </a:p>
          <a:p>
            <a:r>
              <a:rPr lang="uk-UA" dirty="0" smtClean="0"/>
              <a:t>редакторам </a:t>
            </a:r>
            <a:r>
              <a:rPr lang="uk-UA" dirty="0"/>
              <a:t>газет і журналів </a:t>
            </a:r>
            <a:r>
              <a:rPr lang="uk-UA" dirty="0" smtClean="0"/>
              <a:t>тощо</a:t>
            </a:r>
          </a:p>
          <a:p>
            <a:pPr marL="0" indent="0">
              <a:buNone/>
            </a:pPr>
            <a:endParaRPr lang="uk-UA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1034" name="Picture 10" descr="Агентство переводов Perevod4ik.pr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2375" y="3952700"/>
            <a:ext cx="4073525" cy="27107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767115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2800" dirty="0"/>
              <a:t>Курс «Основи корпусної лінгвістики» допоможе</a:t>
            </a:r>
            <a:r>
              <a:rPr lang="uk-UA" sz="2800" dirty="0" smtClean="0"/>
              <a:t>: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en-US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 dirty="0" smtClean="0"/>
          </a:p>
          <a:p>
            <a:r>
              <a:rPr lang="uk-UA" dirty="0" smtClean="0"/>
              <a:t>вивчити </a:t>
            </a:r>
            <a:r>
              <a:rPr lang="uk-UA" dirty="0"/>
              <a:t>базові поняття корпусної </a:t>
            </a:r>
            <a:r>
              <a:rPr lang="uk-UA" dirty="0" smtClean="0"/>
              <a:t>лінгвістики</a:t>
            </a:r>
            <a:endParaRPr lang="ru-RU" dirty="0"/>
          </a:p>
          <a:p>
            <a:r>
              <a:rPr lang="uk-UA" dirty="0" smtClean="0"/>
              <a:t>проаналізувати </a:t>
            </a:r>
            <a:r>
              <a:rPr lang="uk-UA" dirty="0"/>
              <a:t>основні типи існуючих корпусів</a:t>
            </a:r>
            <a:endParaRPr lang="ru-RU" dirty="0"/>
          </a:p>
          <a:p>
            <a:r>
              <a:rPr lang="uk-UA" dirty="0" smtClean="0"/>
              <a:t>сформувати </a:t>
            </a:r>
            <a:r>
              <a:rPr lang="uk-UA" dirty="0"/>
              <a:t>навички роботи із програмними </a:t>
            </a:r>
            <a:endParaRPr lang="uk-UA" dirty="0" smtClean="0"/>
          </a:p>
          <a:p>
            <a:pPr marL="0" indent="0">
              <a:buNone/>
            </a:pPr>
            <a:r>
              <a:rPr lang="uk-UA" dirty="0" smtClean="0"/>
              <a:t>засобами </a:t>
            </a:r>
            <a:r>
              <a:rPr lang="uk-UA" dirty="0"/>
              <a:t>й інформаційними </a:t>
            </a:r>
            <a:r>
              <a:rPr lang="uk-UA" dirty="0" smtClean="0"/>
              <a:t>ресурсами</a:t>
            </a:r>
          </a:p>
          <a:p>
            <a:pPr marL="0" indent="0">
              <a:buNone/>
            </a:pPr>
            <a:r>
              <a:rPr lang="uk-UA" dirty="0" smtClean="0"/>
              <a:t>корпусної </a:t>
            </a:r>
            <a:r>
              <a:rPr lang="uk-UA" dirty="0"/>
              <a:t>лінгвістики</a:t>
            </a:r>
            <a:endParaRPr lang="ru-RU" dirty="0"/>
          </a:p>
          <a:p>
            <a:r>
              <a:rPr lang="uk-UA" dirty="0" smtClean="0"/>
              <a:t>дослідити </a:t>
            </a:r>
            <a:r>
              <a:rPr lang="uk-UA" dirty="0"/>
              <a:t>можливості роботи з </a:t>
            </a:r>
            <a:r>
              <a:rPr lang="uk-UA" dirty="0" smtClean="0"/>
              <a:t>корпусними</a:t>
            </a:r>
          </a:p>
          <a:p>
            <a:pPr marL="0" indent="0">
              <a:buNone/>
            </a:pPr>
            <a:r>
              <a:rPr lang="uk-UA" dirty="0" smtClean="0"/>
              <a:t>базами </a:t>
            </a:r>
            <a:r>
              <a:rPr lang="uk-UA" dirty="0"/>
              <a:t>даних в лінгвістичних дослідженнях </a:t>
            </a:r>
            <a:endParaRPr lang="uk-UA" dirty="0" smtClean="0"/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4" name="Рисунок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5730" y="2476286"/>
            <a:ext cx="4426268" cy="363651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9588218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Цитаты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TM03457503[[fn=Цитаты]]</Template>
  <TotalTime>131</TotalTime>
  <Words>172</Words>
  <Application>Microsoft Office PowerPoint</Application>
  <PresentationFormat>Широкоэкранный</PresentationFormat>
  <Paragraphs>31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8" baseType="lpstr">
      <vt:lpstr>Century Gothic</vt:lpstr>
      <vt:lpstr>Wingdings 2</vt:lpstr>
      <vt:lpstr>Цитаты</vt:lpstr>
      <vt:lpstr>Херсонський державний університет Факультет української й іноземної філології та журналістики Кафедра англійської філології та прикладної лінгвістики     «Основи корпусної лінгвістики» Вибіркова навчальна дисципліна    Освітньо-професійна програма «Філологія (Прикладна лінгвістика)» Перший (бакалаврський) рівень вищої освіти спеціальність 035 Філологія</vt:lpstr>
      <vt:lpstr>Теоретичний курс «Основи корпусної лінгвістики» є важливою складовою частиною загальнофілологічної підготовки майбутніх філологів та перекладачів</vt:lpstr>
      <vt:lpstr>Корпусна лінгвістика</vt:lpstr>
      <vt:lpstr>Корпус – це електронне зібрання текстів, розмічене так, щоб у ньому можна було швидко знайти слова і конструкції із заданими властивостями</vt:lpstr>
      <vt:lpstr>Курс «Основи корпусної лінгвістики» допоможе: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Вибіркова компонента «Теорія та практика перекладу»  2 курс</dc:title>
  <dc:creator>Ekaterina Posylina</dc:creator>
  <cp:lastModifiedBy>Ekaterina Posylina</cp:lastModifiedBy>
  <cp:revision>14</cp:revision>
  <dcterms:created xsi:type="dcterms:W3CDTF">2020-06-14T13:27:46Z</dcterms:created>
  <dcterms:modified xsi:type="dcterms:W3CDTF">2020-06-18T09:58:54Z</dcterms:modified>
</cp:coreProperties>
</file>